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7"/>
  </p:notesMasterIdLst>
  <p:handoutMasterIdLst>
    <p:handoutMasterId r:id="rId11"/>
  </p:handoutMasterIdLst>
  <p:sldIdLst>
    <p:sldId id="1607" r:id="rId4"/>
    <p:sldId id="1614" r:id="rId5"/>
    <p:sldId id="1616" r:id="rId6"/>
    <p:sldId id="1640" r:id="rId8"/>
    <p:sldId id="1638" r:id="rId9"/>
    <p:sldId id="163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cmcc" initials="c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刘璇" initials="刘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C00000"/>
    <a:srgbClr val="FF0000"/>
    <a:srgbClr val="F1F5FB"/>
    <a:srgbClr val="7A9BD5"/>
    <a:srgbClr val="0070C0"/>
    <a:srgbClr val="FFF2CC"/>
    <a:srgbClr val="F8CBAD"/>
    <a:srgbClr val="0B85CF"/>
    <a:srgbClr val="0EE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069" autoAdjust="0"/>
  </p:normalViewPr>
  <p:slideViewPr>
    <p:cSldViewPr snapToGrid="0">
      <p:cViewPr varScale="1">
        <p:scale>
          <a:sx n="106" d="100"/>
          <a:sy n="106" d="100"/>
        </p:scale>
        <p:origin x="762" y="90"/>
      </p:cViewPr>
      <p:guideLst>
        <p:guide orient="horz" pos="2072"/>
        <p:guide pos="3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793A61-2284-4E56-A85B-4C086106A2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793A61-2284-4E56-A85B-4C086106A2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>
            <a:lvl1pPr algn="ctr">
              <a:defRPr sz="3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9" y="4886328"/>
            <a:ext cx="5157787" cy="466725"/>
          </a:xfrm>
          <a:prstGeom prst="rect">
            <a:avLst/>
          </a:prstGeom>
        </p:spPr>
        <p:txBody>
          <a:bodyPr lIns="91438" tIns="45719" rIns="91438" bIns="45719" anchor="ctr">
            <a:normAutofit/>
          </a:bodyPr>
          <a:lstStyle>
            <a:lvl1pPr marL="0" indent="0" algn="ctr">
              <a:buNone/>
              <a:defRPr sz="13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7607017" y="128912"/>
            <a:ext cx="4302713" cy="1067979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 userDrawn="1"/>
        </p:nvSpPr>
        <p:spPr>
          <a:xfrm>
            <a:off x="147955" y="50165"/>
            <a:ext cx="71183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b="1" u="none">
                <a:latin typeface="Arial" panose="020B0604020202020204" pitchFamily="34" charset="0"/>
                <a:ea typeface="宋体" panose="02010600030101010101" pitchFamily="2" charset="-122"/>
              </a:rPr>
              <a:t>3GPP TSG-SA Meeting #103</a:t>
            </a:r>
            <a:r>
              <a:rPr lang="en-US" b="1" u="none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100" b="1" u="none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100" b="1" u="none">
                <a:latin typeface="Arial" panose="020B0604020202020204" pitchFamily="34" charset="0"/>
                <a:ea typeface="宋体" panose="02010600030101010101" pitchFamily="2" charset="-122"/>
              </a:rPr>
              <a:t>SP-240293/RP-240151Maastricht , NL, Mar 19 – 22, 2024</a:t>
            </a:r>
            <a:endParaRPr lang="en-US" altLang="en-US" b="1" u="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9448800" y="6492876"/>
            <a:ext cx="2743200" cy="365125"/>
          </a:xfrm>
          <a:prstGeom prst="rect">
            <a:avLst/>
          </a:prstGeom>
        </p:spPr>
        <p:txBody>
          <a:bodyPr lIns="121915" tIns="60957" rIns="121915" bIns="6095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hf hdr="0" ftr="0" dt="0"/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74610"/>
            <a:ext cx="10515600" cy="839787"/>
          </a:xfrm>
        </p:spPr>
        <p:txBody>
          <a:bodyPr>
            <a:no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6G</a:t>
            </a:r>
            <a:r>
              <a:rPr lang="en-US" altLang="zh-CN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Timeline</a:t>
            </a:r>
            <a:endParaRPr lang="en-US" altLang="zh-CN" sz="54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altLang="zh-CN" sz="2800" b="1">
                <a:solidFill>
                  <a:srgbClr val="4472C4"/>
                </a:solidFill>
                <a:cs typeface="+mj-cs"/>
              </a:rPr>
              <a:t>CMCC</a:t>
            </a:r>
            <a:endParaRPr lang="en-US" altLang="zh-CN" sz="2800" b="1">
              <a:solidFill>
                <a:srgbClr val="4472C4"/>
              </a:solidFill>
              <a:cs typeface="+mj-cs"/>
            </a:endParaRPr>
          </a:p>
          <a:p>
            <a:r>
              <a:rPr lang="en-US" altLang="zh-CN" sz="2800" b="1">
                <a:solidFill>
                  <a:srgbClr val="4472C4"/>
                </a:solidFill>
                <a:cs typeface="+mj-cs"/>
              </a:rPr>
              <a:t>2024.3</a:t>
            </a:r>
            <a:endParaRPr lang="en-US" altLang="zh-CN" sz="2800" b="1">
              <a:solidFill>
                <a:srgbClr val="4472C4"/>
              </a:solidFill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 txBox="1"/>
          <p:nvPr/>
        </p:nvSpPr>
        <p:spPr>
          <a:xfrm>
            <a:off x="700508" y="142825"/>
            <a:ext cx="11123246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sz="3200" dirty="0">
                <a:sym typeface="+mn-ea"/>
              </a:rPr>
              <a:t>Considerations on 6G Timeline</a:t>
            </a:r>
            <a:endParaRPr sz="3200" dirty="0">
              <a:sym typeface="+mn-ea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68246" y="605391"/>
            <a:ext cx="11500485" cy="6252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Reasonable time window for</a:t>
            </a:r>
            <a:r>
              <a:rPr lang="en-US" altLang="zh-CN" sz="20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further development of 5G and</a:t>
            </a:r>
            <a:r>
              <a:rPr lang="zh-CN" altLang="en-US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its</a:t>
            </a:r>
            <a:r>
              <a:rPr lang="zh-CN" altLang="en-US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evolution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The global development of 5G is behind the market expectation, and the standardization of 6G should not be started too early to impact the commercialization of 5G and evolution.</a:t>
            </a:r>
            <a:endParaRPr lang="en-US" altLang="zh-CN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</a:rPr>
              <a:t>For R20,</a:t>
            </a:r>
            <a:r>
              <a:rPr lang="zh-CN" altLang="en-US" b="1" dirty="0">
                <a:ea typeface="微软雅黑" panose="020B0503020204020204" charset="-122"/>
                <a:cs typeface="+mn-lt"/>
              </a:rPr>
              <a:t> </a:t>
            </a:r>
            <a:r>
              <a:rPr lang="en-US" altLang="zh-CN" b="1" dirty="0">
                <a:ea typeface="微软雅黑" panose="020B0503020204020204" charset="-122"/>
                <a:cs typeface="+mn-lt"/>
              </a:rPr>
              <a:t>how to juggle the potentially timely deployment of 5G-A features and expectation of sufficient study of 6G technologies </a:t>
            </a:r>
            <a:endParaRPr lang="en-US" altLang="zh-CN" b="1" dirty="0">
              <a:ea typeface="微软雅黑" panose="020B0503020204020204" charset="-122"/>
              <a:cs typeface="+mn-lt"/>
            </a:endParaRPr>
          </a:p>
          <a:p>
            <a:pPr marL="1052195" lvl="2" indent="-342900">
              <a:lnSpc>
                <a:spcPct val="130000"/>
              </a:lnSpc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Now, different time spans of R20 are proposed, e.g., 18, 21, 24 and 27 months, how/whether to match the expectation of both 5G-A and 6G SI to the time span</a:t>
            </a:r>
            <a:endParaRPr lang="en-US" altLang="zh-CN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1052195" lvl="2" indent="-342900">
              <a:lnSpc>
                <a:spcPct val="130000"/>
              </a:lnSpc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Whether the duration of 5G-A and 6G SI in R20 shall be fully overlapped </a:t>
            </a:r>
            <a:endParaRPr lang="en-US" altLang="zh-CN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342900" lvl="1" indent="-342900" algn="just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Font typeface="+mj-ea"/>
              <a:buAutoNum type="circleNumDbPlain" startAt="2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Learning from 5G standardization: </a:t>
            </a:r>
            <a:r>
              <a:rPr lang="en-US" altLang="zh-CN" sz="2000" b="1" dirty="0">
                <a:ea typeface="微软雅黑" panose="020B0503020204020204" charset="-122"/>
                <a:cs typeface="+mn-lt"/>
              </a:rPr>
              <a:t>To</a:t>
            </a:r>
            <a:r>
              <a:rPr lang="en-US" altLang="zh-CN" sz="2000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 avoid the “Rush push”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SA/NSA, early drop / main drop / late drop → </a:t>
            </a:r>
            <a:r>
              <a:rPr lang="en-US" altLang="zh-CN" b="1" dirty="0">
                <a:ea typeface="微软雅黑" panose="020B0503020204020204" charset="-122"/>
                <a:cs typeface="+mn-lt"/>
              </a:rPr>
              <a:t>Single option </a:t>
            </a:r>
            <a:endParaRPr lang="en-US" altLang="zh-CN" b="1" dirty="0">
              <a:ea typeface="微软雅黑" panose="020B0503020204020204" charset="-122"/>
              <a:cs typeface="+mn-lt"/>
            </a:endParaRP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</a:rPr>
              <a:t>Sufficient </a:t>
            </a: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study and clear understanding on scenarios and requirements is a “MUST”</a:t>
            </a:r>
            <a:endParaRPr lang="en-US" altLang="zh-CN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Focusing on one WI before 2030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342900" lvl="1" indent="-342900" algn="just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Font typeface="+mj-ea"/>
              <a:buAutoNum type="circleNumDbPlain" startAt="3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Sufficient study of new emerging technologies out/</a:t>
            </a:r>
            <a:r>
              <a:rPr lang="en-US" altLang="zh-CN" sz="2000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in 3GPP for a new generation network.</a:t>
            </a:r>
            <a:endParaRPr lang="en-US" altLang="zh-CN" sz="2000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  <a:sym typeface="+mn-ea"/>
              </a:rPr>
              <a:t>Solve the issues identified in 5G commercial networks, e.g. cost, power consumption and complexity of O&amp;M</a:t>
            </a:r>
            <a:endParaRPr lang="en-US" altLang="zh-CN" b="1" dirty="0">
              <a:ea typeface="微软雅黑" panose="020B0503020204020204" charset="-122"/>
              <a:cs typeface="+mn-lt"/>
              <a:sym typeface="+mn-ea"/>
            </a:endParaRP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To identify the feasible technical objective</a:t>
            </a:r>
            <a:endParaRPr lang="en-US" altLang="zh-CN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Extensive new capabilities beyond communication, e.g. AI, Computing, Sensing, Data as a service</a:t>
            </a:r>
            <a:endParaRPr lang="en-US" altLang="zh-CN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09905" y="1180465"/>
            <a:ext cx="10683240" cy="1288207"/>
            <a:chOff x="701" y="2151"/>
            <a:chExt cx="16824" cy="2600"/>
          </a:xfrm>
        </p:grpSpPr>
        <p:sp>
          <p:nvSpPr>
            <p:cNvPr id="84" name="五边形 83"/>
            <p:cNvSpPr/>
            <p:nvPr/>
          </p:nvSpPr>
          <p:spPr>
            <a:xfrm>
              <a:off x="2048" y="2151"/>
              <a:ext cx="15477" cy="2530"/>
            </a:xfrm>
            <a:prstGeom prst="homePlat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7794" y="2920"/>
              <a:ext cx="4893" cy="3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6" name="五边形 9"/>
            <p:cNvSpPr/>
            <p:nvPr/>
          </p:nvSpPr>
          <p:spPr>
            <a:xfrm>
              <a:off x="4807" y="3000"/>
              <a:ext cx="3193" cy="56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71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6G Vision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五边形 9"/>
            <p:cNvSpPr/>
            <p:nvPr/>
          </p:nvSpPr>
          <p:spPr>
            <a:xfrm>
              <a:off x="3500" y="2319"/>
              <a:ext cx="3273" cy="60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6G FTT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701" y="2907"/>
              <a:ext cx="1132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五边形 9"/>
            <p:cNvSpPr/>
            <p:nvPr/>
          </p:nvSpPr>
          <p:spPr>
            <a:xfrm>
              <a:off x="8615" y="2308"/>
              <a:ext cx="2910" cy="62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 Performance Req.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五边形 9"/>
            <p:cNvSpPr/>
            <p:nvPr/>
          </p:nvSpPr>
          <p:spPr>
            <a:xfrm>
              <a:off x="9784" y="2985"/>
              <a:ext cx="2204" cy="594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EMD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五边形 9"/>
            <p:cNvSpPr/>
            <p:nvPr/>
          </p:nvSpPr>
          <p:spPr>
            <a:xfrm>
              <a:off x="10548" y="3658"/>
              <a:ext cx="2008" cy="662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submission templates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2579" y="2974"/>
              <a:ext cx="453" cy="1117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86"/>
            <p:cNvSpPr txBox="1"/>
            <p:nvPr/>
          </p:nvSpPr>
          <p:spPr>
            <a:xfrm>
              <a:off x="12605" y="2978"/>
              <a:ext cx="530" cy="1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b="1" dirty="0"/>
                <a:t>workshop</a:t>
              </a:r>
              <a:endParaRPr lang="en-US" altLang="zh-CN" sz="1000" b="1" dirty="0"/>
            </a:p>
          </p:txBody>
        </p:sp>
        <p:sp>
          <p:nvSpPr>
            <p:cNvPr id="94" name="五边形 10"/>
            <p:cNvSpPr/>
            <p:nvPr/>
          </p:nvSpPr>
          <p:spPr>
            <a:xfrm>
              <a:off x="12579" y="2272"/>
              <a:ext cx="2959" cy="638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68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Tech. Proposals for IMT-2030 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五边形 9"/>
            <p:cNvSpPr/>
            <p:nvPr/>
          </p:nvSpPr>
          <p:spPr>
            <a:xfrm>
              <a:off x="13934" y="3008"/>
              <a:ext cx="2643" cy="61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Evaluation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五边形 9"/>
            <p:cNvSpPr/>
            <p:nvPr/>
          </p:nvSpPr>
          <p:spPr>
            <a:xfrm>
              <a:off x="15823" y="3721"/>
              <a:ext cx="1551" cy="629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IMT-2030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Spec.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78" y="3940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TextBox 106"/>
            <p:cNvSpPr txBox="1"/>
            <p:nvPr/>
          </p:nvSpPr>
          <p:spPr>
            <a:xfrm>
              <a:off x="7855" y="4221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WRC-23</a:t>
              </a:r>
              <a:endParaRPr lang="en-US" altLang="zh-CN" sz="1000" b="1" dirty="0"/>
            </a:p>
          </p:txBody>
        </p:sp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470" y="3958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108"/>
            <p:cNvSpPr txBox="1"/>
            <p:nvPr/>
          </p:nvSpPr>
          <p:spPr>
            <a:xfrm>
              <a:off x="13102" y="4256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WRC-27</a:t>
              </a:r>
              <a:endParaRPr lang="en-US" altLang="zh-CN" sz="1000" b="1" dirty="0"/>
            </a:p>
          </p:txBody>
        </p:sp>
      </p:grpSp>
      <p:graphicFrame>
        <p:nvGraphicFramePr>
          <p:cNvPr id="73" name="表格 72"/>
          <p:cNvGraphicFramePr>
            <a:graphicFrameLocks noGrp="1"/>
          </p:cNvGraphicFramePr>
          <p:nvPr/>
        </p:nvGraphicFramePr>
        <p:xfrm>
          <a:off x="520700" y="861059"/>
          <a:ext cx="10905063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</a:tblGrid>
              <a:tr h="2624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2021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2022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2023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1355725" y="900430"/>
            <a:ext cx="11430" cy="470281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3874770" y="905510"/>
            <a:ext cx="635" cy="46551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>
            <a:off x="2200275" y="905510"/>
            <a:ext cx="13335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 flipH="1">
            <a:off x="3039110" y="905510"/>
            <a:ext cx="2540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4735195" y="905510"/>
            <a:ext cx="7620" cy="45916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6" name="直接连接符 75"/>
          <p:cNvCxnSpPr/>
          <p:nvPr/>
        </p:nvCxnSpPr>
        <p:spPr>
          <a:xfrm>
            <a:off x="5540375" y="917575"/>
            <a:ext cx="17780" cy="456946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7" name="直接连接符 76"/>
          <p:cNvCxnSpPr/>
          <p:nvPr/>
        </p:nvCxnSpPr>
        <p:spPr>
          <a:xfrm>
            <a:off x="8052435" y="932815"/>
            <a:ext cx="15240" cy="454279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8" name="直接连接符 77"/>
          <p:cNvCxnSpPr/>
          <p:nvPr/>
        </p:nvCxnSpPr>
        <p:spPr>
          <a:xfrm>
            <a:off x="6393815" y="922655"/>
            <a:ext cx="10795" cy="45643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7217410" y="922655"/>
            <a:ext cx="1905" cy="45853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8910955" y="922655"/>
            <a:ext cx="12700" cy="45535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 flipH="1">
            <a:off x="10584815" y="916305"/>
            <a:ext cx="635" cy="44964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2" name="直接连接符 81"/>
          <p:cNvCxnSpPr/>
          <p:nvPr/>
        </p:nvCxnSpPr>
        <p:spPr>
          <a:xfrm>
            <a:off x="9743440" y="916305"/>
            <a:ext cx="5715" cy="450723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46" name="直接连接符 145"/>
          <p:cNvCxnSpPr/>
          <p:nvPr/>
        </p:nvCxnSpPr>
        <p:spPr>
          <a:xfrm flipH="1">
            <a:off x="11490960" y="900430"/>
            <a:ext cx="635" cy="4496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344170" y="3155950"/>
            <a:ext cx="11358245" cy="2563244"/>
            <a:chOff x="542" y="4970"/>
            <a:chExt cx="17887" cy="4735"/>
          </a:xfrm>
        </p:grpSpPr>
        <p:sp>
          <p:nvSpPr>
            <p:cNvPr id="106" name="五边形 105"/>
            <p:cNvSpPr/>
            <p:nvPr/>
          </p:nvSpPr>
          <p:spPr>
            <a:xfrm>
              <a:off x="2280" y="4970"/>
              <a:ext cx="15595" cy="357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" y="5940"/>
              <a:ext cx="1442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" name="五边形 9"/>
            <p:cNvSpPr/>
            <p:nvPr/>
          </p:nvSpPr>
          <p:spPr>
            <a:xfrm>
              <a:off x="4157" y="6582"/>
              <a:ext cx="2410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R17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9" name="五边形 9"/>
            <p:cNvSpPr/>
            <p:nvPr/>
          </p:nvSpPr>
          <p:spPr>
            <a:xfrm>
              <a:off x="1576" y="6601"/>
              <a:ext cx="2361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R16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五边形 9"/>
            <p:cNvSpPr/>
            <p:nvPr/>
          </p:nvSpPr>
          <p:spPr>
            <a:xfrm>
              <a:off x="6768" y="6582"/>
              <a:ext cx="1956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R18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1" name="五边形 9"/>
            <p:cNvSpPr/>
            <p:nvPr/>
          </p:nvSpPr>
          <p:spPr>
            <a:xfrm>
              <a:off x="8725" y="6582"/>
              <a:ext cx="2054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R19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3" name="五边形 9"/>
            <p:cNvSpPr/>
            <p:nvPr/>
          </p:nvSpPr>
          <p:spPr>
            <a:xfrm>
              <a:off x="10781" y="6574"/>
              <a:ext cx="264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R20(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 Quarters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)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4" name="五边形 9"/>
            <p:cNvSpPr/>
            <p:nvPr/>
          </p:nvSpPr>
          <p:spPr>
            <a:xfrm>
              <a:off x="13464" y="6566"/>
              <a:ext cx="252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R21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(24 Months)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5" name="五边形 9"/>
            <p:cNvSpPr/>
            <p:nvPr/>
          </p:nvSpPr>
          <p:spPr>
            <a:xfrm>
              <a:off x="15991" y="6546"/>
              <a:ext cx="1743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R22 ...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6" name="五边形 9"/>
            <p:cNvSpPr/>
            <p:nvPr/>
          </p:nvSpPr>
          <p:spPr>
            <a:xfrm>
              <a:off x="10787" y="7041"/>
              <a:ext cx="2607" cy="449"/>
            </a:xfrm>
            <a:prstGeom prst="homePlate">
              <a:avLst/>
            </a:prstGeom>
            <a:solidFill>
              <a:srgbClr val="996600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 on.Req.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7" name="文本框 28"/>
            <p:cNvSpPr txBox="1"/>
            <p:nvPr/>
          </p:nvSpPr>
          <p:spPr>
            <a:xfrm>
              <a:off x="9271" y="7261"/>
              <a:ext cx="1879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2025.3</a:t>
              </a:r>
              <a:endPara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RAN </a:t>
              </a:r>
              <a:endPara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6G workshop</a:t>
              </a:r>
              <a:endPara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五角星 117"/>
            <p:cNvSpPr/>
            <p:nvPr/>
          </p:nvSpPr>
          <p:spPr>
            <a:xfrm>
              <a:off x="10184" y="6951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五边形 9"/>
            <p:cNvSpPr/>
            <p:nvPr/>
          </p:nvSpPr>
          <p:spPr>
            <a:xfrm>
              <a:off x="10915" y="7519"/>
              <a:ext cx="2479" cy="425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SI </a:t>
              </a:r>
              <a:endPara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8 Quarters</a:t>
              </a:r>
              <a:r>
                <a:rPr lang="zh-CN" altLang="en-US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0" name="五边形 9"/>
            <p:cNvSpPr/>
            <p:nvPr/>
          </p:nvSpPr>
          <p:spPr>
            <a:xfrm>
              <a:off x="13468" y="7493"/>
              <a:ext cx="2497" cy="45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6G  RAN1 WI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24 Months</a:t>
              </a: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21" name="文本框 28"/>
            <p:cNvSpPr txBox="1"/>
            <p:nvPr/>
          </p:nvSpPr>
          <p:spPr>
            <a:xfrm>
              <a:off x="15497" y="7962"/>
              <a:ext cx="1466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6G </a:t>
              </a:r>
              <a:endParaRPr kumimoji="1" lang="en-US" altLang="zh-CN" sz="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version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五角星 121"/>
            <p:cNvSpPr/>
            <p:nvPr/>
          </p:nvSpPr>
          <p:spPr>
            <a:xfrm>
              <a:off x="15799" y="7706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五边形 9"/>
            <p:cNvSpPr/>
            <p:nvPr/>
          </p:nvSpPr>
          <p:spPr>
            <a:xfrm>
              <a:off x="10780" y="5807"/>
              <a:ext cx="2226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R20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4" name="五边形 9"/>
            <p:cNvSpPr/>
            <p:nvPr/>
          </p:nvSpPr>
          <p:spPr>
            <a:xfrm>
              <a:off x="13006" y="5807"/>
              <a:ext cx="2103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WI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R21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5" name="五边形 9"/>
            <p:cNvSpPr/>
            <p:nvPr/>
          </p:nvSpPr>
          <p:spPr>
            <a:xfrm>
              <a:off x="11638" y="5186"/>
              <a:ext cx="2061" cy="478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SA1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SI+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WI</a:t>
              </a:r>
              <a:endParaRPr kumimoji="0" lang="en-US" altLang="zh-CN" sz="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R21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6" name="五边形 9"/>
            <p:cNvSpPr/>
            <p:nvPr/>
          </p:nvSpPr>
          <p:spPr>
            <a:xfrm>
              <a:off x="9887" y="5186"/>
              <a:ext cx="1740" cy="547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SA1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</a:t>
              </a:r>
              <a:endParaRPr kumimoji="0" lang="en-US" altLang="zh-CN" sz="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R20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42" y="4970"/>
              <a:ext cx="17752" cy="3737"/>
            </a:xfrm>
            <a:prstGeom prst="rect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2"/>
            <p:cNvSpPr txBox="1"/>
            <p:nvPr/>
          </p:nvSpPr>
          <p:spPr>
            <a:xfrm>
              <a:off x="595" y="8047"/>
              <a:ext cx="7362" cy="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9705" indent="-179705" algn="just"/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* Views on 6G timeline from CMCC (3GPP still hasn’t started to discuss it)</a:t>
              </a:r>
              <a:endParaRPr lang="zh-CN" altLang="en-US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五角星 138"/>
            <p:cNvSpPr/>
            <p:nvPr/>
          </p:nvSpPr>
          <p:spPr>
            <a:xfrm>
              <a:off x="17361" y="7680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文本框 28"/>
            <p:cNvSpPr txBox="1"/>
            <p:nvPr/>
          </p:nvSpPr>
          <p:spPr>
            <a:xfrm>
              <a:off x="16678" y="7976"/>
              <a:ext cx="1751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ready for commercialization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8" name="直接箭头连接符 147"/>
            <p:cNvCxnSpPr/>
            <p:nvPr/>
          </p:nvCxnSpPr>
          <p:spPr>
            <a:xfrm flipV="1">
              <a:off x="10822" y="8185"/>
              <a:ext cx="5122" cy="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/>
            <p:cNvSpPr txBox="1"/>
            <p:nvPr/>
          </p:nvSpPr>
          <p:spPr>
            <a:xfrm>
              <a:off x="7102" y="8855"/>
              <a:ext cx="6850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Enough time for a consolidated and stable release.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Focusing on one WI before 2030.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1" name="直接连接符 150"/>
            <p:cNvCxnSpPr>
              <a:endCxn id="149" idx="0"/>
            </p:cNvCxnSpPr>
            <p:nvPr/>
          </p:nvCxnSpPr>
          <p:spPr>
            <a:xfrm flipH="1">
              <a:off x="10527" y="8195"/>
              <a:ext cx="2138" cy="660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箭头连接符 153"/>
            <p:cNvCxnSpPr/>
            <p:nvPr/>
          </p:nvCxnSpPr>
          <p:spPr>
            <a:xfrm flipV="1">
              <a:off x="16016" y="7842"/>
              <a:ext cx="1457" cy="15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5992" y="7282"/>
              <a:ext cx="0" cy="1000"/>
            </a:xfrm>
            <a:prstGeom prst="line">
              <a:avLst/>
            </a:prstGeom>
            <a:ln w="31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159"/>
            <p:cNvSpPr txBox="1"/>
            <p:nvPr/>
          </p:nvSpPr>
          <p:spPr>
            <a:xfrm>
              <a:off x="14053" y="8851"/>
              <a:ext cx="4188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285750" indent="-285750" algn="l"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At least 1 year is needed for the large scale field trial.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61" name="直接连接符 160"/>
            <p:cNvCxnSpPr>
              <a:endCxn id="160" idx="0"/>
            </p:cNvCxnSpPr>
            <p:nvPr/>
          </p:nvCxnSpPr>
          <p:spPr>
            <a:xfrm flipH="1">
              <a:off x="16147" y="7802"/>
              <a:ext cx="631" cy="1049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任意多边形 161"/>
          <p:cNvSpPr/>
          <p:nvPr/>
        </p:nvSpPr>
        <p:spPr>
          <a:xfrm>
            <a:off x="5612130" y="1357630"/>
            <a:ext cx="699135" cy="3100070"/>
          </a:xfrm>
          <a:custGeom>
            <a:avLst/>
            <a:gdLst>
              <a:gd name="connisteX0" fmla="*/ 1473351 w 1473351"/>
              <a:gd name="connsiteY0" fmla="*/ 0 h 3470910"/>
              <a:gd name="connisteX1" fmla="*/ 151 w 1473351"/>
              <a:gd name="connsiteY1" fmla="*/ 1659255 h 3470910"/>
              <a:gd name="connisteX2" fmla="*/ 1397151 w 1473351"/>
              <a:gd name="connsiteY2" fmla="*/ 3470910 h 3470910"/>
              <a:gd name="connisteX3" fmla="*/ 1371751 w 1473351"/>
              <a:gd name="connsiteY3" fmla="*/ 3479800 h 34709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473352" h="3470910">
                <a:moveTo>
                  <a:pt x="1473352" y="0"/>
                </a:moveTo>
                <a:cubicBezTo>
                  <a:pt x="1150772" y="295910"/>
                  <a:pt x="15392" y="965200"/>
                  <a:pt x="152" y="1659255"/>
                </a:cubicBezTo>
                <a:cubicBezTo>
                  <a:pt x="-15088" y="2353310"/>
                  <a:pt x="1122832" y="3107055"/>
                  <a:pt x="1397152" y="3470910"/>
                </a:cubicBezTo>
              </a:path>
            </a:pathLst>
          </a:custGeom>
          <a:ln w="12700" cmpd="sng">
            <a:solidFill>
              <a:schemeClr val="accent1">
                <a:shade val="50000"/>
              </a:schemeClr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文本框 162"/>
          <p:cNvSpPr txBox="1"/>
          <p:nvPr/>
        </p:nvSpPr>
        <p:spPr>
          <a:xfrm>
            <a:off x="3264535" y="2556511"/>
            <a:ext cx="7828280" cy="460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Need to ensure the performance of 6G in 3GPP doesn’t worse than the requirements from ITU.</a:t>
            </a:r>
            <a:endParaRPr lang="en-US" altLang="zh-CN" sz="1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Interaction between ITU and 3GPP.</a:t>
            </a:r>
            <a:endParaRPr lang="en-US" altLang="zh-CN" sz="1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55724" y="142825"/>
            <a:ext cx="10468029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en-US" altLang="zh-CN" dirty="0">
                <a:sym typeface="+mn-ea"/>
              </a:rPr>
              <a:t>Tentative consideration </a:t>
            </a:r>
            <a:r>
              <a:rPr dirty="0">
                <a:sym typeface="+mn-ea"/>
              </a:rPr>
              <a:t>on 6G Timeline</a:t>
            </a:r>
            <a:r>
              <a:rPr lang="en-US" dirty="0">
                <a:sym typeface="+mn-ea"/>
              </a:rPr>
              <a:t> – Option 1</a:t>
            </a:r>
            <a:endParaRPr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6018530"/>
            <a:ext cx="11113135" cy="361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Focusing on one WI before 2030.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132"/>
          <p:cNvSpPr txBox="1"/>
          <p:nvPr/>
        </p:nvSpPr>
        <p:spPr>
          <a:xfrm>
            <a:off x="375285" y="4980940"/>
            <a:ext cx="423100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9705" indent="-179705" algn="just"/>
            <a:r>
              <a:rPr lang="en-US" altLang="zh-CN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* Not all the WGs timeline are listed and can be further decided based on agreement</a:t>
            </a:r>
            <a:endParaRPr lang="zh-CN" altLang="en-US" sz="7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09905" y="1180465"/>
            <a:ext cx="10683240" cy="1288207"/>
            <a:chOff x="701" y="2151"/>
            <a:chExt cx="16824" cy="2600"/>
          </a:xfrm>
        </p:grpSpPr>
        <p:sp>
          <p:nvSpPr>
            <p:cNvPr id="84" name="五边形 83"/>
            <p:cNvSpPr/>
            <p:nvPr/>
          </p:nvSpPr>
          <p:spPr>
            <a:xfrm>
              <a:off x="2048" y="2151"/>
              <a:ext cx="15477" cy="2530"/>
            </a:xfrm>
            <a:prstGeom prst="homePlat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7794" y="2920"/>
              <a:ext cx="4893" cy="3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6" name="五边形 9"/>
            <p:cNvSpPr/>
            <p:nvPr/>
          </p:nvSpPr>
          <p:spPr>
            <a:xfrm>
              <a:off x="4807" y="3000"/>
              <a:ext cx="3193" cy="56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71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6G Vision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五边形 9"/>
            <p:cNvSpPr/>
            <p:nvPr/>
          </p:nvSpPr>
          <p:spPr>
            <a:xfrm>
              <a:off x="3500" y="2319"/>
              <a:ext cx="3273" cy="60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6G FTT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701" y="2907"/>
              <a:ext cx="1132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五边形 9"/>
            <p:cNvSpPr/>
            <p:nvPr/>
          </p:nvSpPr>
          <p:spPr>
            <a:xfrm>
              <a:off x="8615" y="2308"/>
              <a:ext cx="2910" cy="62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 Performance Req.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五边形 9"/>
            <p:cNvSpPr/>
            <p:nvPr/>
          </p:nvSpPr>
          <p:spPr>
            <a:xfrm>
              <a:off x="9784" y="2985"/>
              <a:ext cx="2204" cy="594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EMD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五边形 9"/>
            <p:cNvSpPr/>
            <p:nvPr/>
          </p:nvSpPr>
          <p:spPr>
            <a:xfrm>
              <a:off x="10548" y="3658"/>
              <a:ext cx="2008" cy="662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submission templates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2579" y="2974"/>
              <a:ext cx="453" cy="1117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86"/>
            <p:cNvSpPr txBox="1"/>
            <p:nvPr/>
          </p:nvSpPr>
          <p:spPr>
            <a:xfrm>
              <a:off x="12605" y="2978"/>
              <a:ext cx="530" cy="1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b="1" dirty="0"/>
                <a:t>workshop</a:t>
              </a:r>
              <a:endParaRPr lang="en-US" altLang="zh-CN" sz="1000" b="1" dirty="0"/>
            </a:p>
          </p:txBody>
        </p:sp>
        <p:sp>
          <p:nvSpPr>
            <p:cNvPr id="94" name="五边形 10"/>
            <p:cNvSpPr/>
            <p:nvPr/>
          </p:nvSpPr>
          <p:spPr>
            <a:xfrm>
              <a:off x="12579" y="2272"/>
              <a:ext cx="2959" cy="638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68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Tech. Proposals for IMT-2030 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五边形 9"/>
            <p:cNvSpPr/>
            <p:nvPr/>
          </p:nvSpPr>
          <p:spPr>
            <a:xfrm>
              <a:off x="13934" y="3008"/>
              <a:ext cx="2643" cy="61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Evaluation</a:t>
              </a:r>
              <a:endPara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五边形 9"/>
            <p:cNvSpPr/>
            <p:nvPr/>
          </p:nvSpPr>
          <p:spPr>
            <a:xfrm>
              <a:off x="15823" y="3721"/>
              <a:ext cx="1551" cy="629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IMT-2030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Spec.</a:t>
              </a:r>
              <a:endPara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78" y="3940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TextBox 106"/>
            <p:cNvSpPr txBox="1"/>
            <p:nvPr/>
          </p:nvSpPr>
          <p:spPr>
            <a:xfrm>
              <a:off x="7855" y="4221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WRC-23</a:t>
              </a:r>
              <a:endParaRPr lang="en-US" altLang="zh-CN" sz="1000" b="1" dirty="0"/>
            </a:p>
          </p:txBody>
        </p:sp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470" y="3958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108"/>
            <p:cNvSpPr txBox="1"/>
            <p:nvPr/>
          </p:nvSpPr>
          <p:spPr>
            <a:xfrm>
              <a:off x="13102" y="4256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WRC-27</a:t>
              </a:r>
              <a:endParaRPr lang="en-US" altLang="zh-CN" sz="1000" b="1" dirty="0"/>
            </a:p>
          </p:txBody>
        </p:sp>
      </p:grpSp>
      <p:graphicFrame>
        <p:nvGraphicFramePr>
          <p:cNvPr id="73" name="表格 72"/>
          <p:cNvGraphicFramePr>
            <a:graphicFrameLocks noGrp="1"/>
          </p:cNvGraphicFramePr>
          <p:nvPr/>
        </p:nvGraphicFramePr>
        <p:xfrm>
          <a:off x="520700" y="861059"/>
          <a:ext cx="10905063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  <a:gridCol w="838851"/>
              </a:tblGrid>
              <a:tr h="2624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2021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2022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2023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1355725" y="900430"/>
            <a:ext cx="11430" cy="470281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3874770" y="905510"/>
            <a:ext cx="635" cy="46551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>
            <a:off x="2200275" y="905510"/>
            <a:ext cx="13335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 flipH="1">
            <a:off x="3039110" y="905510"/>
            <a:ext cx="2540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4735195" y="905510"/>
            <a:ext cx="7620" cy="45916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6" name="直接连接符 75"/>
          <p:cNvCxnSpPr/>
          <p:nvPr/>
        </p:nvCxnSpPr>
        <p:spPr>
          <a:xfrm>
            <a:off x="5540375" y="917575"/>
            <a:ext cx="17780" cy="456946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7" name="直接连接符 76"/>
          <p:cNvCxnSpPr/>
          <p:nvPr/>
        </p:nvCxnSpPr>
        <p:spPr>
          <a:xfrm>
            <a:off x="8052435" y="932815"/>
            <a:ext cx="15240" cy="454279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8" name="直接连接符 77"/>
          <p:cNvCxnSpPr/>
          <p:nvPr/>
        </p:nvCxnSpPr>
        <p:spPr>
          <a:xfrm>
            <a:off x="6393815" y="922655"/>
            <a:ext cx="10795" cy="45643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7217410" y="922655"/>
            <a:ext cx="1905" cy="45853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8910955" y="922655"/>
            <a:ext cx="12700" cy="45535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 flipH="1">
            <a:off x="10584815" y="916305"/>
            <a:ext cx="635" cy="44964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2" name="直接连接符 81"/>
          <p:cNvCxnSpPr/>
          <p:nvPr/>
        </p:nvCxnSpPr>
        <p:spPr>
          <a:xfrm>
            <a:off x="9743440" y="916305"/>
            <a:ext cx="5715" cy="450723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46" name="直接连接符 145"/>
          <p:cNvCxnSpPr/>
          <p:nvPr/>
        </p:nvCxnSpPr>
        <p:spPr>
          <a:xfrm flipH="1">
            <a:off x="11490960" y="900430"/>
            <a:ext cx="635" cy="4496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344170" y="3155950"/>
            <a:ext cx="11358245" cy="2563244"/>
            <a:chOff x="542" y="4970"/>
            <a:chExt cx="17887" cy="4735"/>
          </a:xfrm>
        </p:grpSpPr>
        <p:sp>
          <p:nvSpPr>
            <p:cNvPr id="106" name="五边形 105"/>
            <p:cNvSpPr/>
            <p:nvPr/>
          </p:nvSpPr>
          <p:spPr>
            <a:xfrm>
              <a:off x="2280" y="4970"/>
              <a:ext cx="15595" cy="357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" y="5940"/>
              <a:ext cx="1442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" name="五边形 9"/>
            <p:cNvSpPr/>
            <p:nvPr/>
          </p:nvSpPr>
          <p:spPr>
            <a:xfrm>
              <a:off x="4157" y="6582"/>
              <a:ext cx="2410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R17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9" name="五边形 9"/>
            <p:cNvSpPr/>
            <p:nvPr/>
          </p:nvSpPr>
          <p:spPr>
            <a:xfrm>
              <a:off x="1576" y="6601"/>
              <a:ext cx="2361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R16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五边形 9"/>
            <p:cNvSpPr/>
            <p:nvPr/>
          </p:nvSpPr>
          <p:spPr>
            <a:xfrm>
              <a:off x="6768" y="6582"/>
              <a:ext cx="1956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R18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1" name="五边形 9"/>
            <p:cNvSpPr/>
            <p:nvPr/>
          </p:nvSpPr>
          <p:spPr>
            <a:xfrm>
              <a:off x="8725" y="6582"/>
              <a:ext cx="2054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R19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3" name="五边形 9"/>
            <p:cNvSpPr/>
            <p:nvPr/>
          </p:nvSpPr>
          <p:spPr>
            <a:xfrm>
              <a:off x="10781" y="6574"/>
              <a:ext cx="2951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R20(27 Months)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4" name="五边形 9"/>
            <p:cNvSpPr/>
            <p:nvPr/>
          </p:nvSpPr>
          <p:spPr>
            <a:xfrm>
              <a:off x="13765" y="6566"/>
              <a:ext cx="252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R21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(24 Months)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5" name="五边形 9"/>
            <p:cNvSpPr/>
            <p:nvPr/>
          </p:nvSpPr>
          <p:spPr>
            <a:xfrm>
              <a:off x="16361" y="6580"/>
              <a:ext cx="1743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R22 ...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6" name="五边形 9"/>
            <p:cNvSpPr/>
            <p:nvPr/>
          </p:nvSpPr>
          <p:spPr>
            <a:xfrm>
              <a:off x="10787" y="7024"/>
              <a:ext cx="2555" cy="449"/>
            </a:xfrm>
            <a:prstGeom prst="homePlate">
              <a:avLst/>
            </a:prstGeom>
            <a:solidFill>
              <a:srgbClr val="996600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 on.Req.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7" name="文本框 28"/>
            <p:cNvSpPr txBox="1"/>
            <p:nvPr/>
          </p:nvSpPr>
          <p:spPr>
            <a:xfrm>
              <a:off x="9271" y="7261"/>
              <a:ext cx="1879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2025.3</a:t>
              </a:r>
              <a:endPara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RAN </a:t>
              </a:r>
              <a:endPara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6G workshop</a:t>
              </a:r>
              <a:endPara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五角星 117"/>
            <p:cNvSpPr/>
            <p:nvPr/>
          </p:nvSpPr>
          <p:spPr>
            <a:xfrm>
              <a:off x="10184" y="6951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五边形 9"/>
            <p:cNvSpPr/>
            <p:nvPr/>
          </p:nvSpPr>
          <p:spPr>
            <a:xfrm>
              <a:off x="11057" y="7536"/>
              <a:ext cx="2702" cy="403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SI </a:t>
              </a:r>
              <a:endPara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24 Months</a:t>
              </a:r>
              <a:r>
                <a:rPr lang="zh-CN" altLang="en-US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0" name="五边形 9"/>
            <p:cNvSpPr/>
            <p:nvPr/>
          </p:nvSpPr>
          <p:spPr>
            <a:xfrm>
              <a:off x="13759" y="7526"/>
              <a:ext cx="2557" cy="45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6G  RAN1 WI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24 Months</a:t>
              </a: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21" name="文本框 28"/>
            <p:cNvSpPr txBox="1"/>
            <p:nvPr/>
          </p:nvSpPr>
          <p:spPr>
            <a:xfrm>
              <a:off x="15497" y="7962"/>
              <a:ext cx="1466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6G </a:t>
              </a:r>
              <a:endParaRPr kumimoji="1" lang="en-US" altLang="zh-CN" sz="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version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五角星 121"/>
            <p:cNvSpPr/>
            <p:nvPr/>
          </p:nvSpPr>
          <p:spPr>
            <a:xfrm>
              <a:off x="16494" y="7731"/>
              <a:ext cx="373" cy="244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五边形 9"/>
            <p:cNvSpPr/>
            <p:nvPr/>
          </p:nvSpPr>
          <p:spPr>
            <a:xfrm>
              <a:off x="11086" y="5807"/>
              <a:ext cx="2226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R20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4" name="五边形 9"/>
            <p:cNvSpPr/>
            <p:nvPr/>
          </p:nvSpPr>
          <p:spPr>
            <a:xfrm>
              <a:off x="13312" y="5807"/>
              <a:ext cx="2103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WI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R21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5" name="五边形 9"/>
            <p:cNvSpPr/>
            <p:nvPr/>
          </p:nvSpPr>
          <p:spPr>
            <a:xfrm>
              <a:off x="11593" y="5186"/>
              <a:ext cx="2061" cy="478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SA1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SI+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WI</a:t>
              </a:r>
              <a:endParaRPr kumimoji="0" lang="en-US" altLang="zh-CN" sz="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R21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6" name="五边形 9"/>
            <p:cNvSpPr/>
            <p:nvPr/>
          </p:nvSpPr>
          <p:spPr>
            <a:xfrm>
              <a:off x="9887" y="5186"/>
              <a:ext cx="1740" cy="477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SA1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</a:t>
              </a:r>
              <a:endParaRPr kumimoji="0" lang="en-US" altLang="zh-CN" sz="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R20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42" y="4970"/>
              <a:ext cx="17752" cy="3573"/>
            </a:xfrm>
            <a:prstGeom prst="rect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2"/>
            <p:cNvSpPr txBox="1"/>
            <p:nvPr/>
          </p:nvSpPr>
          <p:spPr>
            <a:xfrm>
              <a:off x="595" y="7819"/>
              <a:ext cx="7362" cy="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9705" indent="-179705" algn="just"/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* Views on 6G timeline from CMCC (3GPP still hasn’t started to discuss it)</a:t>
              </a:r>
              <a:endParaRPr lang="zh-CN" altLang="en-US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五角星 138"/>
            <p:cNvSpPr/>
            <p:nvPr/>
          </p:nvSpPr>
          <p:spPr>
            <a:xfrm>
              <a:off x="17361" y="7680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文本框 28"/>
            <p:cNvSpPr txBox="1"/>
            <p:nvPr/>
          </p:nvSpPr>
          <p:spPr>
            <a:xfrm>
              <a:off x="16678" y="7976"/>
              <a:ext cx="1751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ready for commercialization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8" name="直接箭头连接符 147"/>
            <p:cNvCxnSpPr/>
            <p:nvPr/>
          </p:nvCxnSpPr>
          <p:spPr>
            <a:xfrm flipV="1">
              <a:off x="11179" y="8185"/>
              <a:ext cx="5122" cy="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/>
            <p:cNvSpPr txBox="1"/>
            <p:nvPr/>
          </p:nvSpPr>
          <p:spPr>
            <a:xfrm>
              <a:off x="7102" y="8855"/>
              <a:ext cx="6850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Enough time for a consolidated and stable release.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Focusing on one WI before 2030.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1" name="直接连接符 150"/>
            <p:cNvCxnSpPr>
              <a:endCxn id="149" idx="0"/>
            </p:cNvCxnSpPr>
            <p:nvPr/>
          </p:nvCxnSpPr>
          <p:spPr>
            <a:xfrm flipH="1">
              <a:off x="10527" y="8195"/>
              <a:ext cx="2138" cy="660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箭头连接符 153"/>
            <p:cNvCxnSpPr/>
            <p:nvPr/>
          </p:nvCxnSpPr>
          <p:spPr>
            <a:xfrm flipV="1">
              <a:off x="16494" y="7842"/>
              <a:ext cx="1091" cy="1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6664" y="7246"/>
              <a:ext cx="0" cy="1000"/>
            </a:xfrm>
            <a:prstGeom prst="line">
              <a:avLst/>
            </a:prstGeom>
            <a:ln w="31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159"/>
            <p:cNvSpPr txBox="1"/>
            <p:nvPr/>
          </p:nvSpPr>
          <p:spPr>
            <a:xfrm>
              <a:off x="14053" y="8851"/>
              <a:ext cx="4188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285750" indent="-285750" algn="l"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At least 1 year is needed for the large scale field trial.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61" name="直接连接符 160"/>
            <p:cNvCxnSpPr>
              <a:endCxn id="160" idx="0"/>
            </p:cNvCxnSpPr>
            <p:nvPr/>
          </p:nvCxnSpPr>
          <p:spPr>
            <a:xfrm flipH="1">
              <a:off x="16147" y="7802"/>
              <a:ext cx="631" cy="1049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任意多边形 161"/>
          <p:cNvSpPr/>
          <p:nvPr/>
        </p:nvSpPr>
        <p:spPr>
          <a:xfrm>
            <a:off x="5612130" y="1357630"/>
            <a:ext cx="699135" cy="3100070"/>
          </a:xfrm>
          <a:custGeom>
            <a:avLst/>
            <a:gdLst>
              <a:gd name="connisteX0" fmla="*/ 1473351 w 1473351"/>
              <a:gd name="connsiteY0" fmla="*/ 0 h 3470910"/>
              <a:gd name="connisteX1" fmla="*/ 151 w 1473351"/>
              <a:gd name="connsiteY1" fmla="*/ 1659255 h 3470910"/>
              <a:gd name="connisteX2" fmla="*/ 1397151 w 1473351"/>
              <a:gd name="connsiteY2" fmla="*/ 3470910 h 3470910"/>
              <a:gd name="connisteX3" fmla="*/ 1371751 w 1473351"/>
              <a:gd name="connsiteY3" fmla="*/ 3479800 h 34709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473352" h="3470910">
                <a:moveTo>
                  <a:pt x="1473352" y="0"/>
                </a:moveTo>
                <a:cubicBezTo>
                  <a:pt x="1150772" y="295910"/>
                  <a:pt x="15392" y="965200"/>
                  <a:pt x="152" y="1659255"/>
                </a:cubicBezTo>
                <a:cubicBezTo>
                  <a:pt x="-15088" y="2353310"/>
                  <a:pt x="1122832" y="3107055"/>
                  <a:pt x="1397152" y="3470910"/>
                </a:cubicBezTo>
              </a:path>
            </a:pathLst>
          </a:custGeom>
          <a:ln w="12700" cmpd="sng">
            <a:solidFill>
              <a:schemeClr val="accent1">
                <a:shade val="50000"/>
              </a:schemeClr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文本框 162"/>
          <p:cNvSpPr txBox="1"/>
          <p:nvPr/>
        </p:nvSpPr>
        <p:spPr>
          <a:xfrm>
            <a:off x="3264535" y="2556511"/>
            <a:ext cx="7828280" cy="460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Need to ensure the performance of 6G in 3GPP doesn’t worse than the requirements from ITU.</a:t>
            </a:r>
            <a:endParaRPr lang="en-US" altLang="zh-CN" sz="1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Interaction between ITU and 3GPP.</a:t>
            </a:r>
            <a:endParaRPr lang="en-US" altLang="zh-CN" sz="1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55725" y="142825"/>
            <a:ext cx="10468028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en-US" altLang="zh-CN" dirty="0">
                <a:sym typeface="+mn-ea"/>
              </a:rPr>
              <a:t>Tentative consideration </a:t>
            </a:r>
            <a:r>
              <a:rPr dirty="0">
                <a:sym typeface="+mn-ea"/>
              </a:rPr>
              <a:t>on 6G Timeline</a:t>
            </a:r>
            <a:r>
              <a:rPr lang="en-US" dirty="0">
                <a:sym typeface="+mn-ea"/>
              </a:rPr>
              <a:t> – </a:t>
            </a:r>
            <a:r>
              <a:rPr lang="en-US" altLang="zh-CN" dirty="0">
                <a:sym typeface="+mn-ea"/>
              </a:rPr>
              <a:t>O</a:t>
            </a:r>
            <a:r>
              <a:rPr lang="en-US" dirty="0">
                <a:sym typeface="+mn-ea"/>
              </a:rPr>
              <a:t>ption 2</a:t>
            </a:r>
            <a:endParaRPr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6018530"/>
            <a:ext cx="11113135" cy="361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Focusing on one WI before 2030.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711565" y="1088893"/>
            <a:ext cx="8487" cy="3906574"/>
          </a:xfrm>
          <a:prstGeom prst="line">
            <a:avLst/>
          </a:prstGeom>
          <a:ln w="31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365941" y="1121399"/>
            <a:ext cx="8487" cy="3906574"/>
          </a:xfrm>
          <a:prstGeom prst="line">
            <a:avLst/>
          </a:prstGeom>
          <a:ln w="31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32"/>
          <p:cNvSpPr txBox="1"/>
          <p:nvPr/>
        </p:nvSpPr>
        <p:spPr>
          <a:xfrm>
            <a:off x="377825" y="4896485"/>
            <a:ext cx="423100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9705" indent="-179705" algn="just"/>
            <a:r>
              <a:rPr lang="en-US" altLang="zh-CN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* Not all the WGs timeline are listed and can be further decided based on agreement</a:t>
            </a:r>
            <a:endParaRPr lang="zh-CN" altLang="en-US" sz="7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824" y="3248025"/>
            <a:ext cx="11113135" cy="344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3: Focusing on one WI before 2030.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825" y="1850562"/>
            <a:ext cx="11113135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lnSpc>
                <a:spcPct val="110000"/>
              </a:lnSpc>
              <a:buClrTx/>
              <a:buSzTx/>
              <a:buFontTx/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1: Sufficient study of deployment path and new capabilities beyond communication are needed in the first 6G spec.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823" y="2560719"/>
            <a:ext cx="11113135" cy="6151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lnSpc>
                <a:spcPct val="110000"/>
              </a:lnSpc>
              <a:buClrTx/>
              <a:buSzTx/>
              <a:buFontTx/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Time span of R20 should consider potential deployment of 5G-A features and comprehensive study of 6G technologies jointly.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45260" y="2419985"/>
            <a:ext cx="92938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sz="48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THANK YOU</a:t>
            </a:r>
            <a:endParaRPr sz="48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ZjYjE2ZTA0ODVjNTg4YmUzZTc1ZjBkMWFjMDI5MGYifQ=="/>
  <p:tag name="KSO_WPP_MARK_KEY" val="1df95a17-085e-4da3-8790-071e6678b703"/>
</p:tagLst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Segoe Print"/>
        <a:cs typeface="Segoe Print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Segoe Print"/>
        <a:cs typeface="Segoe Print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3513</Words>
  <Application>WPS 演示</Application>
  <PresentationFormat>宽屏</PresentationFormat>
  <Paragraphs>243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方正黑体简体</vt:lpstr>
      <vt:lpstr>黑体</vt:lpstr>
      <vt:lpstr>Calibri</vt:lpstr>
      <vt:lpstr>Arial</vt:lpstr>
      <vt:lpstr>微软雅黑</vt:lpstr>
      <vt:lpstr>方正兰亭中黑简体</vt:lpstr>
      <vt:lpstr>Times New Roman</vt:lpstr>
      <vt:lpstr>等线</vt:lpstr>
      <vt:lpstr>Arial Unicode MS</vt:lpstr>
      <vt:lpstr>Calibri Light</vt:lpstr>
      <vt:lpstr>等线 Light</vt:lpstr>
      <vt:lpstr>1_Office 主题​​</vt:lpstr>
      <vt:lpstr>10_主题2</vt:lpstr>
      <vt:lpstr>6G Timeline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CMCC-r08</cp:lastModifiedBy>
  <cp:revision>1100</cp:revision>
  <dcterms:created xsi:type="dcterms:W3CDTF">2024-01-11T07:58:00Z</dcterms:created>
  <dcterms:modified xsi:type="dcterms:W3CDTF">2024-03-13T17:33:17Z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DD0BDBD3564B4F428E1FF43A2BBCCE7B</vt:lpwstr>
  </property>
  <property fmtid="{D5CDD505-2E9C-101B-9397-08002B2CF9AE}" pid="3" name="KSOProductBuildVer">
    <vt:lpwstr>2052-11.8.2.12085</vt:lpwstr>
  </property>
</Properties>
</file>